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</p:sldMasterIdLst>
  <p:notesMasterIdLst>
    <p:notesMasterId r:id="rId17"/>
  </p:notesMasterIdLst>
  <p:sldIdLst>
    <p:sldId id="305" r:id="rId3"/>
    <p:sldId id="258" r:id="rId4"/>
    <p:sldId id="779" r:id="rId5"/>
    <p:sldId id="795" r:id="rId6"/>
    <p:sldId id="796" r:id="rId7"/>
    <p:sldId id="797" r:id="rId8"/>
    <p:sldId id="803" r:id="rId9"/>
    <p:sldId id="799" r:id="rId10"/>
    <p:sldId id="800" r:id="rId11"/>
    <p:sldId id="801" r:id="rId12"/>
    <p:sldId id="802" r:id="rId13"/>
    <p:sldId id="804" r:id="rId14"/>
    <p:sldId id="798" r:id="rId15"/>
    <p:sldId id="79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4DC5C-BE85-4017-BF8E-9EBB6C0086D1}" v="25" dt="2024-06-09T18:26:00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46" autoAdjust="0"/>
    <p:restoredTop sz="68661" autoAdjust="0"/>
  </p:normalViewPr>
  <p:slideViewPr>
    <p:cSldViewPr snapToGrid="0">
      <p:cViewPr varScale="1">
        <p:scale>
          <a:sx n="54" d="100"/>
          <a:sy n="5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33F9A-12DD-44FB-B5C3-478D11513EB2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B49D-367E-414D-AB74-71A44AF5C6B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9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2B49D-367E-414D-AB74-71A44AF5C6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9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2656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76E98-88BB-4515-BE65-C7E1097027C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9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2B49D-367E-414D-AB74-71A44AF5C6B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18071-58AE-0998-0BBA-6C02BF8B8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FBAFE5-0A87-A926-3094-87BC684AA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2DB54-5384-1694-3A14-D41F67E0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3BE1A2-5AAD-D68C-B6D7-510A9AA5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31D068-3D71-07F1-CB5D-5BB0087A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7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E589E-8676-7765-DA4F-8F63C12E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4FC560-21FD-D3E8-372D-18731CE65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4E0E7-7314-B0C4-9B3C-F2E86E9A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A08F6-D0D5-81E2-D23F-77535355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752484-3F28-FB32-C154-4E065B92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39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CB0798-5009-871C-143E-F7C0466EE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E36037-21EE-D85D-EF82-1E8CBD182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882B8E-6FF7-9A71-EFA4-0B3E6980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921C71-6683-8A57-235D-D7B9FD30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74B990-1A7A-21EC-A213-C2C636B1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49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03250"/>
            <a:ext cx="12192000" cy="282575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pSp>
        <p:nvGrpSpPr>
          <p:cNvPr id="6" name="Groep 9"/>
          <p:cNvGrpSpPr>
            <a:grpSpLocks/>
          </p:cNvGrpSpPr>
          <p:nvPr userDrawn="1"/>
        </p:nvGrpSpPr>
        <p:grpSpPr bwMode="auto">
          <a:xfrm>
            <a:off x="4310064" y="0"/>
            <a:ext cx="3565525" cy="992188"/>
            <a:chOff x="4309680" y="-733"/>
            <a:chExt cx="3565908" cy="99292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10000"/>
                <a:gd name="T1" fmla="*/ 2147483647 h 9971"/>
                <a:gd name="T2" fmla="*/ 2147483647 w 10000"/>
                <a:gd name="T3" fmla="*/ 2147483647 h 9971"/>
                <a:gd name="T4" fmla="*/ 2147483647 w 10000"/>
                <a:gd name="T5" fmla="*/ 2147483647 h 9971"/>
                <a:gd name="T6" fmla="*/ 2147483647 w 10000"/>
                <a:gd name="T7" fmla="*/ 2147483647 h 9971"/>
                <a:gd name="T8" fmla="*/ 2147483647 w 10000"/>
                <a:gd name="T9" fmla="*/ 2147483647 h 9971"/>
                <a:gd name="T10" fmla="*/ 2147483647 w 10000"/>
                <a:gd name="T11" fmla="*/ 0 h 9971"/>
                <a:gd name="T12" fmla="*/ 0 w 10000"/>
                <a:gd name="T13" fmla="*/ 2147483647 h 99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9" name="Afbeelding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588" y="297838"/>
              <a:ext cx="2790888" cy="50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3147" y="1057055"/>
            <a:ext cx="10776857" cy="1152751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74921" y="2340436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5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4013640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5490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7" y="1057053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34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5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5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4574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9622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439714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7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4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5011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91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4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4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9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0400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E95E6-9115-0104-B44A-806ED9EC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27F50-9DEB-BF59-BB5E-71213C03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0AE38D-025D-71F7-D11A-AA6B7007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D07FCE-5549-738E-EC96-2B0E533C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5CA3DF-B2D9-535D-2235-310156E9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01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7" y="1057053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34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5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4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39369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6209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439714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7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7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6709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91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4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4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9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2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7" y="1057053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34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5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4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6968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22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439714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7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5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0DA0F-4601-3FDD-5087-053075E9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45341B-7021-65D3-08CA-2CE4D191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C4C5B6-5B4B-229C-E055-B3FC9087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19BAFA-09DF-40D4-3338-EF9A45ED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D94850-2F88-759F-BE6E-A6D15036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881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2749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91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4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4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9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8467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7" y="1057053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34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5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36336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100098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5744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3" y="1439714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3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7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3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21481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91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6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4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3" y="188414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4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9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1325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5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BE7B5-3891-AD21-296A-A1E19BB2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078F72-C7B2-200D-C2C4-5BA0A0DEE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20CB7C-595F-7520-0186-231C4272E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745669-61D6-7D13-D9E0-77A5A2B7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2727B8-0BC9-E4B8-8598-21BE39A4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4DC272-7A9D-B990-A1FB-8398089F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622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603250"/>
            <a:ext cx="12192000" cy="2825750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pSp>
        <p:nvGrpSpPr>
          <p:cNvPr id="6" name="Groep 9"/>
          <p:cNvGrpSpPr>
            <a:grpSpLocks/>
          </p:cNvGrpSpPr>
          <p:nvPr userDrawn="1"/>
        </p:nvGrpSpPr>
        <p:grpSpPr bwMode="auto">
          <a:xfrm>
            <a:off x="4310064" y="0"/>
            <a:ext cx="3565525" cy="992188"/>
            <a:chOff x="4309680" y="-733"/>
            <a:chExt cx="3565908" cy="99292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10000"/>
                <a:gd name="T1" fmla="*/ 2147483647 h 9971"/>
                <a:gd name="T2" fmla="*/ 2147483647 w 10000"/>
                <a:gd name="T3" fmla="*/ 2147483647 h 9971"/>
                <a:gd name="T4" fmla="*/ 2147483647 w 10000"/>
                <a:gd name="T5" fmla="*/ 2147483647 h 9971"/>
                <a:gd name="T6" fmla="*/ 2147483647 w 10000"/>
                <a:gd name="T7" fmla="*/ 2147483647 h 9971"/>
                <a:gd name="T8" fmla="*/ 2147483647 w 10000"/>
                <a:gd name="T9" fmla="*/ 2147483647 h 9971"/>
                <a:gd name="T10" fmla="*/ 2147483647 w 10000"/>
                <a:gd name="T11" fmla="*/ 0 h 9971"/>
                <a:gd name="T12" fmla="*/ 0 w 10000"/>
                <a:gd name="T13" fmla="*/ 2147483647 h 99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9" name="Afbeelding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588" y="297838"/>
              <a:ext cx="2790888" cy="50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3147" y="1057055"/>
            <a:ext cx="10776857" cy="1152751"/>
          </a:xfrm>
        </p:spPr>
        <p:txBody>
          <a:bodyPr anchor="b">
            <a:normAutofit/>
          </a:bodyPr>
          <a:lstStyle>
            <a:lvl1pPr algn="l">
              <a:defRPr sz="375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74921" y="2340436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5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6544482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6B665-7058-D24D-F844-BB476E81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7FF941-D7CC-1569-4988-1E52DD89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5641CF-9290-14E8-C425-7EE187E7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8466C7-1835-77CB-8099-596165978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EA69E9-D049-C0D3-997F-BFA3E83AC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5247A5-CFB3-240C-6C3E-321B0D61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B34A47-FF01-0410-1BB9-B4E74B41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762AAC-8B97-B6B9-7271-8CB93C2B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7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08B59-B8D4-FA12-8623-707AF40B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FCE04A-4B36-79CC-794A-D49150A3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18194D-7001-8530-89BF-EED1A0DA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4D578B-4990-9A4F-4785-145043C5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8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8DC6F7-88DF-5420-1E2A-4268D1EF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C6C819-8534-204A-18BB-A9834B82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57A5A2-8E71-7FA5-026A-7EF81E5D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73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3D056-B598-4CD6-0029-43B4162D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0B50D9-7D83-1404-D956-0028BF99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98D9C-462A-64F9-25E1-23A62EAF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7B364B-AE06-0E55-2395-072C99BC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6C8F22-7ADF-A204-B3CB-80956E60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FAF362-71F4-5705-C4EB-C697A76D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0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6DBC3-1105-E7EF-274B-7855F894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6BD189-52EC-6735-BB25-DEB98F47A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58E140-B934-1415-6777-AEC0EB15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D24FB8-77D1-6D81-1A01-7EFCFD27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B1B7DB-0A52-B042-E36B-D75369BF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386DCF-202D-0BE8-C503-DCDA9CA7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5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E2799B-85FA-E442-F4AC-4D8C8E6A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0EE7E8-179B-D047-7AE6-D08E33D0B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388F18-EF4F-D0AF-7D68-9881A3ED0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F114-5D42-46B4-B419-B77B9C8F047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39815-18DB-F0FB-8C32-8AACDDC9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47FAA0-7FD5-3CF3-3F7C-A0539C988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B389-7910-412A-9F97-CC1B031D09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94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6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48" name="Rectangle 16384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nl-NL" sz="5600" dirty="0">
                <a:solidFill>
                  <a:schemeClr val="accent2"/>
                </a:solidFill>
                <a:latin typeface="+mj-lt"/>
              </a:rPr>
              <a:t>Hoe meet je de </a:t>
            </a:r>
            <a:r>
              <a:rPr lang="en-US" altLang="nl-NL" sz="5600" dirty="0" err="1">
                <a:solidFill>
                  <a:schemeClr val="accent2"/>
                </a:solidFill>
                <a:latin typeface="+mj-lt"/>
              </a:rPr>
              <a:t>voedselomgeving</a:t>
            </a:r>
            <a:r>
              <a:rPr lang="en-US" altLang="nl-NL" sz="5600" dirty="0">
                <a:solidFill>
                  <a:schemeClr val="accent2"/>
                </a:solidFill>
                <a:latin typeface="+mj-lt"/>
              </a:rPr>
              <a:t> van </a:t>
            </a:r>
            <a:r>
              <a:rPr lang="en-US" altLang="nl-NL" sz="5600" dirty="0" err="1">
                <a:solidFill>
                  <a:schemeClr val="accent2"/>
                </a:solidFill>
                <a:latin typeface="+mj-lt"/>
              </a:rPr>
              <a:t>een</a:t>
            </a:r>
            <a:r>
              <a:rPr lang="en-US" altLang="nl-NL" sz="5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nl-NL" sz="5600" dirty="0" err="1">
                <a:solidFill>
                  <a:schemeClr val="accent2"/>
                </a:solidFill>
                <a:latin typeface="+mj-lt"/>
              </a:rPr>
              <a:t>gebied</a:t>
            </a:r>
            <a:endParaRPr lang="en-US" sz="5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3843" name="Ondertitel 2"/>
          <p:cNvSpPr>
            <a:spLocks noGrp="1"/>
          </p:cNvSpPr>
          <p:nvPr>
            <p:ph type="subTitle" idx="1"/>
          </p:nvPr>
        </p:nvSpPr>
        <p:spPr>
          <a:xfrm>
            <a:off x="6333579" y="4206454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nl-NL" sz="2200" dirty="0">
                <a:solidFill>
                  <a:schemeClr val="tx1"/>
                </a:solidFill>
                <a:latin typeface="+mn-lt"/>
              </a:rPr>
              <a:t>Coosje Dijkstra, assistant professor - Wilma Waterlander, assistant professor </a:t>
            </a:r>
          </a:p>
          <a:p>
            <a:pPr algn="ctr"/>
            <a:r>
              <a:rPr lang="en-US" altLang="nl-NL" sz="2200" dirty="0">
                <a:solidFill>
                  <a:schemeClr val="tx1"/>
                </a:solidFill>
                <a:latin typeface="+mn-lt"/>
              </a:rPr>
              <a:t>Department Public and Occupational Health, Amsterdam UMC </a:t>
            </a:r>
          </a:p>
        </p:txBody>
      </p:sp>
      <p:sp>
        <p:nvSpPr>
          <p:cNvPr id="163850" name="Freeform: Shape 16384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52" name="Freeform: Shape 16385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854" name="Freeform: Shape 16385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56" name="Freeform: Shape 16385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858" name="Freeform: Shape 16385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Placeholder 4" descr="A cover of a book with people walking around&#10;&#10;Description automatically generated">
            <a:extLst>
              <a:ext uri="{FF2B5EF4-FFF2-40B4-BE49-F238E27FC236}">
                <a16:creationId xmlns:a16="http://schemas.microsoft.com/office/drawing/2014/main" id="{503D564F-7454-78CB-AA37-A9544F7B7E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r="2" b="14626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63860" name="Freeform: Shape 16385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6004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2750C-4EB8-2FDA-1675-E3C2A5F9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Aan de slag – 15 </a:t>
            </a:r>
            <a:r>
              <a:rPr lang="en-US" dirty="0" err="1"/>
              <a:t>minuten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28F4E-C2E3-3C52-793F-57742062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0237601-3A82-4EFE-0EF5-646F6E72BBF1}"/>
              </a:ext>
            </a:extLst>
          </p:cNvPr>
          <p:cNvSpPr txBox="1"/>
          <p:nvPr/>
        </p:nvSpPr>
        <p:spPr>
          <a:xfrm>
            <a:off x="450324" y="2814300"/>
            <a:ext cx="10342593" cy="2357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Bereken</a:t>
            </a:r>
            <a:r>
              <a:rPr lang="en-US" sz="2400" dirty="0"/>
              <a:t> de </a:t>
            </a:r>
            <a:r>
              <a:rPr lang="en-US" sz="2400" dirty="0" err="1"/>
              <a:t>totale</a:t>
            </a:r>
            <a:r>
              <a:rPr lang="en-US" sz="2400" dirty="0"/>
              <a:t> voedselomgevingsscore van </a:t>
            </a:r>
            <a:r>
              <a:rPr lang="en-US" sz="2400" dirty="0" err="1"/>
              <a:t>Boskoop</a:t>
            </a:r>
            <a:r>
              <a:rPr lang="en-US" sz="2400" dirty="0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Wat </a:t>
            </a:r>
            <a:r>
              <a:rPr lang="en-US" sz="2400" dirty="0" err="1"/>
              <a:t>valt</a:t>
            </a:r>
            <a:r>
              <a:rPr lang="en-US" sz="2400" dirty="0"/>
              <a:t> u op </a:t>
            </a:r>
            <a:r>
              <a:rPr lang="en-US" sz="2400" dirty="0" err="1"/>
              <a:t>tijdens</a:t>
            </a:r>
            <a:r>
              <a:rPr lang="en-US" sz="2400" dirty="0"/>
              <a:t> het </a:t>
            </a:r>
            <a:r>
              <a:rPr lang="en-US" sz="2400" dirty="0" err="1"/>
              <a:t>invullen</a:t>
            </a:r>
            <a:r>
              <a:rPr lang="en-US" sz="2400" dirty="0"/>
              <a:t> van de score?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Hoe </a:t>
            </a:r>
            <a:r>
              <a:rPr lang="en-US" sz="2400" dirty="0" err="1"/>
              <a:t>vindt</a:t>
            </a:r>
            <a:r>
              <a:rPr lang="en-US" sz="2400" dirty="0"/>
              <a:t> u het om het instrument toe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passen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295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D04416-75F3-C070-F3DF-005FEA04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09" y="1468366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Bepaal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een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(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bestaand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)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gebied</a:t>
            </a:r>
            <a:br>
              <a: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</a:br>
            <a:endParaRPr lang="en-US" sz="4400" b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07ECA9-2B2D-20EF-0649-7FD74CBAA70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lvl="1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accent2"/>
                </a:solidFill>
              </a:rPr>
              <a:t>Welke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overwegingen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wegen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voor</a:t>
            </a:r>
            <a:r>
              <a:rPr lang="en-US" sz="2800" b="1" dirty="0">
                <a:solidFill>
                  <a:schemeClr val="accent2"/>
                </a:solidFill>
              </a:rPr>
              <a:t> u het </a:t>
            </a:r>
            <a:r>
              <a:rPr lang="en-US" sz="2800" b="1" dirty="0" err="1">
                <a:solidFill>
                  <a:schemeClr val="accent2"/>
                </a:solidFill>
              </a:rPr>
              <a:t>zwaarst</a:t>
            </a:r>
            <a:r>
              <a:rPr lang="en-US" sz="2800" b="1" dirty="0">
                <a:solidFill>
                  <a:schemeClr val="accent2"/>
                </a:solidFill>
              </a:rPr>
              <a:t>?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Straat</a:t>
            </a:r>
            <a:r>
              <a:rPr lang="en-US" sz="2400" dirty="0"/>
              <a:t>, </a:t>
            </a:r>
            <a:r>
              <a:rPr lang="en-US" sz="2400" dirty="0" err="1"/>
              <a:t>wijk</a:t>
            </a:r>
            <a:r>
              <a:rPr lang="en-US" sz="2400" dirty="0"/>
              <a:t>, </a:t>
            </a:r>
            <a:r>
              <a:rPr lang="en-US" sz="2400" dirty="0" err="1"/>
              <a:t>dorp</a:t>
            </a: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de </a:t>
            </a:r>
            <a:r>
              <a:rPr lang="en-US" sz="2400" dirty="0" err="1"/>
              <a:t>voedselomgeving</a:t>
            </a:r>
            <a:r>
              <a:rPr lang="en-US" sz="2400" dirty="0"/>
              <a:t> het </a:t>
            </a:r>
            <a:r>
              <a:rPr lang="en-US" sz="2400" dirty="0" err="1"/>
              <a:t>meest</a:t>
            </a:r>
            <a:r>
              <a:rPr lang="en-US" sz="2400" dirty="0"/>
              <a:t> </a:t>
            </a:r>
            <a:r>
              <a:rPr lang="en-US" sz="2400" dirty="0" err="1"/>
              <a:t>ongezond</a:t>
            </a:r>
            <a:r>
              <a:rPr lang="en-US" sz="2400" dirty="0"/>
              <a:t> is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de </a:t>
            </a:r>
            <a:r>
              <a:rPr lang="en-US" sz="2400" dirty="0" err="1"/>
              <a:t>mensen</a:t>
            </a:r>
            <a:r>
              <a:rPr lang="en-US" sz="2400" dirty="0"/>
              <a:t> het </a:t>
            </a:r>
            <a:r>
              <a:rPr lang="en-US" sz="2400" dirty="0" err="1"/>
              <a:t>meest</a:t>
            </a:r>
            <a:r>
              <a:rPr lang="en-US" sz="2400" dirty="0"/>
              <a:t> </a:t>
            </a:r>
            <a:r>
              <a:rPr lang="en-US" sz="2400" dirty="0" err="1"/>
              <a:t>ongezond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Specifieke</a:t>
            </a:r>
            <a:r>
              <a:rPr lang="en-US" sz="2400" dirty="0"/>
              <a:t> </a:t>
            </a:r>
            <a:r>
              <a:rPr lang="en-US" sz="2400" dirty="0" err="1"/>
              <a:t>gebieden</a:t>
            </a:r>
            <a:r>
              <a:rPr lang="en-US" sz="2400" dirty="0"/>
              <a:t> (</a:t>
            </a:r>
            <a:r>
              <a:rPr lang="en-US" sz="2400" dirty="0" err="1"/>
              <a:t>scholen</a:t>
            </a:r>
            <a:r>
              <a:rPr lang="en-US" sz="2400" dirty="0"/>
              <a:t>, </a:t>
            </a:r>
            <a:r>
              <a:rPr lang="en-US" sz="2400" dirty="0" err="1"/>
              <a:t>uitgaansgebieden</a:t>
            </a:r>
            <a:r>
              <a:rPr lang="en-US" sz="2400" dirty="0"/>
              <a:t>, </a:t>
            </a:r>
            <a:r>
              <a:rPr lang="en-US" sz="2400" dirty="0" err="1"/>
              <a:t>woonwijken</a:t>
            </a:r>
            <a:r>
              <a:rPr lang="en-US" sz="2400" dirty="0"/>
              <a:t>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</a:t>
            </a:r>
            <a:r>
              <a:rPr lang="en-US" sz="2400" dirty="0" err="1"/>
              <a:t>draagvlak</a:t>
            </a:r>
            <a:r>
              <a:rPr lang="en-US" sz="2400" dirty="0"/>
              <a:t> is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B86C8F-F5F1-8B07-D3E6-38DE2B38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67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9DC6D7-1895-B3A7-57F0-65E60A8C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16" y="1299552"/>
            <a:ext cx="3550492" cy="42342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Bepaal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gezondheidswaarde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regulerings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voorwaarden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F42146-4391-3575-D392-FB3D804D863C}"/>
              </a:ext>
            </a:extLst>
          </p:cNvPr>
          <p:cNvSpPr txBox="1"/>
          <p:nvPr/>
        </p:nvSpPr>
        <p:spPr>
          <a:xfrm>
            <a:off x="5711873" y="2034811"/>
            <a:ext cx="5806190" cy="38008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accent2"/>
                </a:solidFill>
              </a:rPr>
              <a:t>Naar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welke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waarde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zou</a:t>
            </a:r>
            <a:r>
              <a:rPr lang="en-US" sz="2800" b="1" dirty="0">
                <a:solidFill>
                  <a:schemeClr val="accent2"/>
                </a:solidFill>
              </a:rPr>
              <a:t> u </a:t>
            </a:r>
            <a:r>
              <a:rPr lang="en-US" sz="2800" b="1" dirty="0" err="1">
                <a:solidFill>
                  <a:schemeClr val="accent2"/>
                </a:solidFill>
              </a:rPr>
              <a:t>streven</a:t>
            </a:r>
            <a:r>
              <a:rPr lang="en-US" sz="2800" b="1" dirty="0">
                <a:solidFill>
                  <a:schemeClr val="accent2"/>
                </a:solidFill>
              </a:rPr>
              <a:t>?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Een</a:t>
            </a:r>
            <a:r>
              <a:rPr lang="en-US" sz="2400" dirty="0"/>
              <a:t> -10, </a:t>
            </a:r>
            <a:r>
              <a:rPr lang="en-US" sz="2400" dirty="0" err="1"/>
              <a:t>een</a:t>
            </a:r>
            <a:r>
              <a:rPr lang="en-US" sz="2400" dirty="0"/>
              <a:t> 0 of </a:t>
            </a:r>
            <a:r>
              <a:rPr lang="en-US" sz="2400" dirty="0" err="1"/>
              <a:t>een</a:t>
            </a:r>
            <a:r>
              <a:rPr lang="en-US" sz="2400" dirty="0"/>
              <a:t> +10?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Verschillende</a:t>
            </a:r>
            <a:r>
              <a:rPr lang="en-US" sz="2400" dirty="0"/>
              <a:t> scores per </a:t>
            </a:r>
            <a:r>
              <a:rPr lang="en-US" sz="2400" dirty="0" err="1"/>
              <a:t>gebied</a:t>
            </a:r>
            <a:r>
              <a:rPr lang="en-US" sz="2400" dirty="0"/>
              <a:t> (school vs. </a:t>
            </a:r>
            <a:r>
              <a:rPr lang="en-US" sz="2400" dirty="0" err="1"/>
              <a:t>uitgaansgebied</a:t>
            </a:r>
            <a:r>
              <a:rPr lang="en-US" sz="2400" dirty="0"/>
              <a:t>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Regulerings</a:t>
            </a:r>
            <a:r>
              <a:rPr lang="en-US" sz="2400" dirty="0"/>
              <a:t> / </a:t>
            </a:r>
            <a:r>
              <a:rPr lang="en-US" sz="2400" dirty="0" err="1"/>
              <a:t>vergunningsvoorwaarden</a:t>
            </a:r>
            <a:r>
              <a:rPr lang="en-US" sz="2400" dirty="0"/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880E6E-2B46-F0C7-96E8-519195602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74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82863-B837-4EE0-6553-E03CB9B7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 van start !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C7BDEC-7780-183B-DA83-07B7D57C8709}"/>
              </a:ext>
            </a:extLst>
          </p:cNvPr>
          <p:cNvSpPr txBox="1"/>
          <p:nvPr/>
        </p:nvSpPr>
        <p:spPr>
          <a:xfrm>
            <a:off x="5394541" y="1368392"/>
            <a:ext cx="6368263" cy="4619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lvl="1"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Wat </a:t>
            </a:r>
            <a:r>
              <a:rPr lang="en-US" sz="2800" b="1" dirty="0" err="1">
                <a:solidFill>
                  <a:schemeClr val="accent2"/>
                </a:solidFill>
              </a:rPr>
              <a:t>heeft</a:t>
            </a:r>
            <a:r>
              <a:rPr lang="en-US" sz="2800" b="1" dirty="0">
                <a:solidFill>
                  <a:schemeClr val="accent2"/>
                </a:solidFill>
              </a:rPr>
              <a:t> u </a:t>
            </a:r>
            <a:r>
              <a:rPr lang="en-US" sz="2800" b="1" dirty="0" err="1">
                <a:solidFill>
                  <a:schemeClr val="accent2"/>
                </a:solidFill>
              </a:rPr>
              <a:t>nodig</a:t>
            </a:r>
            <a:r>
              <a:rPr lang="en-US" sz="2800" b="1" dirty="0">
                <a:solidFill>
                  <a:schemeClr val="accent2"/>
                </a:solidFill>
              </a:rPr>
              <a:t> om </a:t>
            </a:r>
            <a:r>
              <a:rPr lang="en-US" sz="2800" b="1" dirty="0" err="1">
                <a:solidFill>
                  <a:schemeClr val="accent2"/>
                </a:solidFill>
              </a:rPr>
              <a:t>te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starten</a:t>
            </a:r>
            <a:r>
              <a:rPr lang="en-US" sz="2800" b="1" dirty="0">
                <a:solidFill>
                  <a:schemeClr val="accent2"/>
                </a:solidFill>
              </a:rPr>
              <a:t>?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2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</a:t>
            </a:r>
            <a:r>
              <a:rPr lang="en-US" sz="2400" dirty="0" err="1"/>
              <a:t>experimenteren</a:t>
            </a:r>
            <a:r>
              <a:rPr lang="en-US" sz="2400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Omgevingswet</a:t>
            </a:r>
            <a:r>
              <a:rPr lang="en-US" sz="2400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Mogelijk</a:t>
            </a:r>
            <a:r>
              <a:rPr lang="en-US" sz="2400" dirty="0"/>
              <a:t>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voedselwet</a:t>
            </a:r>
            <a:endParaRPr lang="en-US" sz="2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Evalueer</a:t>
            </a:r>
            <a:r>
              <a:rPr lang="en-US" sz="2400" dirty="0"/>
              <a:t> !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Proces</a:t>
            </a:r>
            <a:r>
              <a:rPr lang="en-US" sz="2400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Impact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99D587-F88D-8D77-E7C3-6AF612A1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90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9E168-0B94-FED0-1C4B-038610E1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42" y="2219035"/>
            <a:ext cx="4957011" cy="2822197"/>
          </a:xfrm>
        </p:spPr>
        <p:txBody>
          <a:bodyPr>
            <a:normAutofit/>
          </a:bodyPr>
          <a:lstStyle/>
          <a:p>
            <a:r>
              <a:rPr lang="nl-NL" b="0" dirty="0"/>
              <a:t>Bedankt!  </a:t>
            </a:r>
            <a:br>
              <a:rPr lang="nl-NL" sz="32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32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s.c.dijkstra@amsterdamumc.nl </a:t>
            </a:r>
            <a:br>
              <a:rPr lang="nl-NL" sz="20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2000" b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w.waterlander@amsterdamumc.nl</a:t>
            </a:r>
            <a:endParaRPr lang="nl-NL" sz="3200" b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194" name="Picture 2" descr="Wat marketeers kunnen leren van de Olympische Spelen">
            <a:extLst>
              <a:ext uri="{FF2B5EF4-FFF2-40B4-BE49-F238E27FC236}">
                <a16:creationId xmlns:a16="http://schemas.microsoft.com/office/drawing/2014/main" id="{11D25B5F-4402-C243-CD5E-50C95CE655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5" y="989966"/>
            <a:ext cx="6283741" cy="46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8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1599755734-eucouncilalicevaldesalici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b="10454"/>
          <a:stretch/>
        </p:blipFill>
        <p:spPr>
          <a:xfrm>
            <a:off x="-84115" y="-61073"/>
            <a:ext cx="12360281" cy="691650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Rectangle"/>
          <p:cNvSpPr/>
          <p:nvPr/>
        </p:nvSpPr>
        <p:spPr>
          <a:xfrm>
            <a:off x="-121942" y="846285"/>
            <a:ext cx="12398108" cy="5165431"/>
          </a:xfrm>
          <a:prstGeom prst="rect">
            <a:avLst/>
          </a:prstGeom>
          <a:gradFill>
            <a:gsLst>
              <a:gs pos="0">
                <a:srgbClr val="4A6DB0"/>
              </a:gs>
              <a:gs pos="100000">
                <a:srgbClr val="4A6DB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25401" tIns="25401" rIns="25401" bIns="25401" anchor="ctr"/>
          <a:lstStyle/>
          <a:p>
            <a:pPr defTabSz="412730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TSectra-Medium"/>
              </a:defRPr>
            </a:pPr>
            <a:endParaRPr sz="5689" dirty="0"/>
          </a:p>
        </p:txBody>
      </p:sp>
      <p:sp>
        <p:nvSpPr>
          <p:cNvPr id="296" name="Rectangle"/>
          <p:cNvSpPr/>
          <p:nvPr/>
        </p:nvSpPr>
        <p:spPr>
          <a:xfrm>
            <a:off x="-168281" y="5991154"/>
            <a:ext cx="12360281" cy="857423"/>
          </a:xfrm>
          <a:prstGeom prst="rect">
            <a:avLst/>
          </a:prstGeom>
          <a:solidFill>
            <a:srgbClr val="4A6DB0"/>
          </a:solidFill>
          <a:ln w="12700">
            <a:miter lim="400000"/>
          </a:ln>
        </p:spPr>
        <p:txBody>
          <a:bodyPr lIns="25401" tIns="25401" rIns="25401" bIns="25401" anchor="ctr"/>
          <a:lstStyle/>
          <a:p>
            <a:pPr defTabSz="412730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GTSectra-Medium"/>
              </a:defRPr>
            </a:pPr>
            <a:endParaRPr sz="5689"/>
          </a:p>
        </p:txBody>
      </p:sp>
      <p:sp>
        <p:nvSpPr>
          <p:cNvPr id="298" name="Introductory remarks"/>
          <p:cNvSpPr txBox="1">
            <a:spLocks noGrp="1"/>
          </p:cNvSpPr>
          <p:nvPr>
            <p:ph type="title" idx="4294967295"/>
          </p:nvPr>
        </p:nvSpPr>
        <p:spPr>
          <a:xfrm>
            <a:off x="1275637" y="2595517"/>
            <a:ext cx="10258716" cy="105277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300" spc="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H</a:t>
            </a:r>
            <a:r>
              <a:rPr lang="nl-NL" dirty="0"/>
              <a:t>oe breng je de voedselomgeving in kaart?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37432-5CBC-74FB-7582-9F40F9B4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5A19DAF-5757-C8DC-6E6B-D7D98B16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4" y="221284"/>
            <a:ext cx="3487791" cy="59366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DBE607A-2B7F-341C-86B5-04456D359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264" y="5757902"/>
            <a:ext cx="1895475" cy="4000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0ABF137-35DF-CBC7-02E0-4B8A14E87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646" y="1405148"/>
            <a:ext cx="7795804" cy="43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F8783-D2BA-0BC3-4A3A-216CA17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" y="169415"/>
            <a:ext cx="10515600" cy="1325563"/>
          </a:xfrm>
        </p:spPr>
        <p:txBody>
          <a:bodyPr/>
          <a:lstStyle/>
          <a:p>
            <a:r>
              <a:rPr lang="en-US" dirty="0" err="1"/>
              <a:t>Afwegingskader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2C0D0-5EF6-3C2D-1488-FE7427E07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1FF1D1A8-E7E4-6BAA-C70E-DE72D52C9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3" t="24305" r="32214" b="18279"/>
          <a:stretch/>
        </p:blipFill>
        <p:spPr>
          <a:xfrm>
            <a:off x="2443268" y="1494978"/>
            <a:ext cx="7305464" cy="443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17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D04416-75F3-C070-F3DF-005FEA04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09" y="1468366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Bepaal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een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(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bestaand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)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gebied</a:t>
            </a:r>
            <a:br>
              <a: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</a:br>
            <a:endParaRPr lang="en-US" sz="4400" b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07ECA9-2B2D-20EF-0649-7FD74CBAA70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Straat</a:t>
            </a:r>
            <a:r>
              <a:rPr lang="en-US" sz="2400" dirty="0"/>
              <a:t>, </a:t>
            </a:r>
            <a:r>
              <a:rPr lang="en-US" sz="2400" dirty="0" err="1"/>
              <a:t>wijk</a:t>
            </a:r>
            <a:r>
              <a:rPr lang="en-US" sz="2400" dirty="0"/>
              <a:t>, </a:t>
            </a:r>
            <a:r>
              <a:rPr lang="en-US" sz="2400" dirty="0" err="1"/>
              <a:t>dorp</a:t>
            </a: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de </a:t>
            </a:r>
            <a:r>
              <a:rPr lang="en-US" sz="2400" dirty="0" err="1"/>
              <a:t>voedselomgeving</a:t>
            </a:r>
            <a:r>
              <a:rPr lang="en-US" sz="2400" dirty="0"/>
              <a:t> het </a:t>
            </a:r>
            <a:r>
              <a:rPr lang="en-US" sz="2400" dirty="0" err="1"/>
              <a:t>meest</a:t>
            </a:r>
            <a:r>
              <a:rPr lang="en-US" sz="2400" dirty="0"/>
              <a:t> </a:t>
            </a:r>
            <a:r>
              <a:rPr lang="en-US" sz="2400" dirty="0" err="1"/>
              <a:t>ongezond</a:t>
            </a:r>
            <a:r>
              <a:rPr lang="en-US" sz="2400" dirty="0"/>
              <a:t> is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de </a:t>
            </a:r>
            <a:r>
              <a:rPr lang="en-US" sz="2400" dirty="0" err="1"/>
              <a:t>mensen</a:t>
            </a:r>
            <a:r>
              <a:rPr lang="en-US" sz="2400" dirty="0"/>
              <a:t> het </a:t>
            </a:r>
            <a:r>
              <a:rPr lang="en-US" sz="2400" dirty="0" err="1"/>
              <a:t>meest</a:t>
            </a:r>
            <a:r>
              <a:rPr lang="en-US" sz="2400" dirty="0"/>
              <a:t> </a:t>
            </a:r>
            <a:r>
              <a:rPr lang="en-US" sz="2400" dirty="0" err="1"/>
              <a:t>ongezond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Specifieke</a:t>
            </a:r>
            <a:r>
              <a:rPr lang="en-US" sz="2400" dirty="0"/>
              <a:t> </a:t>
            </a:r>
            <a:r>
              <a:rPr lang="en-US" sz="2400" dirty="0" err="1"/>
              <a:t>gebieden</a:t>
            </a:r>
            <a:r>
              <a:rPr lang="en-US" sz="2400" dirty="0"/>
              <a:t> (</a:t>
            </a:r>
            <a:r>
              <a:rPr lang="en-US" sz="2400" dirty="0" err="1"/>
              <a:t>scholen</a:t>
            </a:r>
            <a:r>
              <a:rPr lang="en-US" sz="2400" dirty="0"/>
              <a:t>, </a:t>
            </a:r>
            <a:r>
              <a:rPr lang="en-US" sz="2400" dirty="0" err="1"/>
              <a:t>uitgaansgebieden</a:t>
            </a:r>
            <a:r>
              <a:rPr lang="en-US" sz="2400" dirty="0"/>
              <a:t>, </a:t>
            </a:r>
            <a:r>
              <a:rPr lang="en-US" sz="2400" dirty="0" err="1"/>
              <a:t>woonwijken</a:t>
            </a:r>
            <a:r>
              <a:rPr lang="en-US" sz="2400" dirty="0"/>
              <a:t>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Daar</a:t>
            </a:r>
            <a:r>
              <a:rPr lang="en-US" sz="2400" dirty="0"/>
              <a:t> </a:t>
            </a:r>
            <a:r>
              <a:rPr lang="en-US" sz="2400" dirty="0" err="1"/>
              <a:t>waar</a:t>
            </a:r>
            <a:r>
              <a:rPr lang="en-US" sz="2400" dirty="0"/>
              <a:t> </a:t>
            </a:r>
            <a:r>
              <a:rPr lang="en-US" sz="2400" dirty="0" err="1"/>
              <a:t>draagvlak</a:t>
            </a:r>
            <a:r>
              <a:rPr lang="en-US" sz="2400" dirty="0"/>
              <a:t> is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B86C8F-F5F1-8B07-D3E6-38DE2B38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18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9DC6D7-1895-B3A7-57F0-65E60A8C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Bepaal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gezondheidswaarde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regulerings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voorwaarden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F42146-4391-3575-D392-FB3D804D863C}"/>
              </a:ext>
            </a:extLst>
          </p:cNvPr>
          <p:cNvSpPr txBox="1"/>
          <p:nvPr/>
        </p:nvSpPr>
        <p:spPr>
          <a:xfrm>
            <a:off x="5711873" y="2034811"/>
            <a:ext cx="5806190" cy="23570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Een</a:t>
            </a:r>
            <a:r>
              <a:rPr lang="en-US" sz="2400" dirty="0"/>
              <a:t> -10, </a:t>
            </a:r>
            <a:r>
              <a:rPr lang="en-US" sz="2400" dirty="0" err="1"/>
              <a:t>een</a:t>
            </a:r>
            <a:r>
              <a:rPr lang="en-US" sz="2400" dirty="0"/>
              <a:t> 0 of </a:t>
            </a:r>
            <a:r>
              <a:rPr lang="en-US" sz="2400" dirty="0" err="1"/>
              <a:t>een</a:t>
            </a:r>
            <a:r>
              <a:rPr lang="en-US" sz="2400" dirty="0"/>
              <a:t> +10?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Verschillende</a:t>
            </a:r>
            <a:r>
              <a:rPr lang="en-US" sz="2400" dirty="0"/>
              <a:t> scores per </a:t>
            </a:r>
            <a:r>
              <a:rPr lang="en-US" sz="2400" dirty="0" err="1"/>
              <a:t>gebied</a:t>
            </a:r>
            <a:r>
              <a:rPr lang="en-US" sz="2400" dirty="0"/>
              <a:t> (school vs. </a:t>
            </a:r>
            <a:r>
              <a:rPr lang="en-US" sz="2400" dirty="0" err="1"/>
              <a:t>uitgaansgebied</a:t>
            </a:r>
            <a:r>
              <a:rPr lang="en-US" sz="2400" dirty="0"/>
              <a:t>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Regulerings</a:t>
            </a:r>
            <a:r>
              <a:rPr lang="en-US" sz="2400" dirty="0"/>
              <a:t> / </a:t>
            </a:r>
            <a:r>
              <a:rPr lang="en-US" sz="2400" dirty="0" err="1"/>
              <a:t>vergunningsvoorwaarden</a:t>
            </a:r>
            <a:r>
              <a:rPr lang="en-US" sz="2400" dirty="0"/>
              <a:t>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880E6E-2B46-F0C7-96E8-519195602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4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82863-B837-4EE0-6553-E03CB9B7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 van start !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C7BDEC-7780-183B-DA83-07B7D57C8709}"/>
              </a:ext>
            </a:extLst>
          </p:cNvPr>
          <p:cNvSpPr txBox="1"/>
          <p:nvPr/>
        </p:nvSpPr>
        <p:spPr>
          <a:xfrm>
            <a:off x="5874983" y="1700977"/>
            <a:ext cx="5840534" cy="3129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 </a:t>
            </a:r>
            <a:r>
              <a:rPr lang="en-US" sz="2400" dirty="0" err="1"/>
              <a:t>experimenteren</a:t>
            </a:r>
            <a:r>
              <a:rPr lang="en-US" sz="2400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Omgevingswet</a:t>
            </a:r>
            <a:r>
              <a:rPr lang="en-US" sz="2400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Mogelijk</a:t>
            </a:r>
            <a:r>
              <a:rPr lang="en-US" sz="2400" dirty="0"/>
              <a:t>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voedselwet</a:t>
            </a:r>
            <a:endParaRPr lang="en-US" sz="2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Evalueer</a:t>
            </a:r>
            <a:r>
              <a:rPr lang="en-US" sz="2400" dirty="0"/>
              <a:t> !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Proces</a:t>
            </a:r>
            <a:r>
              <a:rPr lang="en-US" sz="2400" dirty="0"/>
              <a:t> 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Impact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99D587-F88D-8D77-E7C3-6AF612A1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65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B823D3-35E4-A0F0-6279-4ECE95F2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961"/>
            <a:ext cx="5193249" cy="586807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437800-5B68-6906-059E-03D5F195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2" y="1935313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4400" b="0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gezond</a:t>
            </a:r>
            <a:r>
              <a:rPr lang="en-US" sz="4400" b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is de </a:t>
            </a:r>
            <a:r>
              <a:rPr lang="en-US" sz="4400" b="0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voedselomgeving</a:t>
            </a:r>
            <a:r>
              <a:rPr lang="en-US" sz="4400" b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400" b="0" kern="120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Boskoop</a:t>
            </a:r>
            <a:r>
              <a:rPr lang="en-US" sz="4400" b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282381-D290-404B-2CA5-01F4CE95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9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87465-543F-00A7-AB9E-DBABF1EE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data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5C113-4DC2-BA0B-5A57-ED7CE96A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C2E837-7B2B-9D3A-4A95-E0747955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1" y="2674150"/>
            <a:ext cx="10183318" cy="29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36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A02EC953CB449B42EB12D52E13C18" ma:contentTypeVersion="15" ma:contentTypeDescription="Een nieuw document maken." ma:contentTypeScope="" ma:versionID="c278bfc3e0d128198cd3ea41e838e2a1">
  <xsd:schema xmlns:xsd="http://www.w3.org/2001/XMLSchema" xmlns:xs="http://www.w3.org/2001/XMLSchema" xmlns:p="http://schemas.microsoft.com/office/2006/metadata/properties" xmlns:ns2="dad7a94f-57e7-4d90-a63f-9d46c501b8ee" xmlns:ns3="406c03ee-2146-45a7-b16c-e88aae28779a" targetNamespace="http://schemas.microsoft.com/office/2006/metadata/properties" ma:root="true" ma:fieldsID="f646d8eb79412699cd3e44d5df001848" ns2:_="" ns3:_="">
    <xsd:import namespace="dad7a94f-57e7-4d90-a63f-9d46c501b8ee"/>
    <xsd:import namespace="406c03ee-2146-45a7-b16c-e88aae287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7a94f-57e7-4d90-a63f-9d46c501b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11e19ed-a88c-42a0-9c10-1c243d44d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c03ee-2146-45a7-b16c-e88aae2877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87d7bb8-cedc-4af9-ad23-122f0ea10999}" ma:internalName="TaxCatchAll" ma:showField="CatchAllData" ma:web="406c03ee-2146-45a7-b16c-e88aae287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d7a94f-57e7-4d90-a63f-9d46c501b8ee">
      <Terms xmlns="http://schemas.microsoft.com/office/infopath/2007/PartnerControls"/>
    </lcf76f155ced4ddcb4097134ff3c332f>
    <TaxCatchAll xmlns="406c03ee-2146-45a7-b16c-e88aae28779a" xsi:nil="true"/>
  </documentManagement>
</p:properties>
</file>

<file path=customXml/itemProps1.xml><?xml version="1.0" encoding="utf-8"?>
<ds:datastoreItem xmlns:ds="http://schemas.openxmlformats.org/officeDocument/2006/customXml" ds:itemID="{595A7A02-0403-4FA0-8733-61C72EA38210}"/>
</file>

<file path=customXml/itemProps2.xml><?xml version="1.0" encoding="utf-8"?>
<ds:datastoreItem xmlns:ds="http://schemas.openxmlformats.org/officeDocument/2006/customXml" ds:itemID="{EFEA914D-4748-40BF-BF44-624BC65B8B98}"/>
</file>

<file path=customXml/itemProps3.xml><?xml version="1.0" encoding="utf-8"?>
<ds:datastoreItem xmlns:ds="http://schemas.openxmlformats.org/officeDocument/2006/customXml" ds:itemID="{D06F370A-0072-4B5F-9062-880D94FC8F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300</Words>
  <Application>Microsoft Office PowerPoint</Application>
  <PresentationFormat>Breedbeeld</PresentationFormat>
  <Paragraphs>66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Söhne</vt:lpstr>
      <vt:lpstr>Trebuchet MS</vt:lpstr>
      <vt:lpstr>Verdana</vt:lpstr>
      <vt:lpstr>Kantoorthema</vt:lpstr>
      <vt:lpstr>1_Kantoorthema</vt:lpstr>
      <vt:lpstr>Hoe meet je de voedselomgeving van een gebied</vt:lpstr>
      <vt:lpstr>Hoe breng je de voedselomgeving in kaart?</vt:lpstr>
      <vt:lpstr>PowerPoint-presentatie</vt:lpstr>
      <vt:lpstr>Afwegingskader</vt:lpstr>
      <vt:lpstr>Bepaal een (bestaand) gebied </vt:lpstr>
      <vt:lpstr>Bepaal gezondheidswaarde en regulerings voorwaarden  </vt:lpstr>
      <vt:lpstr>Ga van start ! </vt:lpstr>
      <vt:lpstr>Hoe gezond is de voedselomgeving in Boskoop?</vt:lpstr>
      <vt:lpstr>De data </vt:lpstr>
      <vt:lpstr>Aan de slag – 15 minuten </vt:lpstr>
      <vt:lpstr>Bepaal een (bestaand) gebied </vt:lpstr>
      <vt:lpstr>Bepaal gezondheidswaarde en regulerings voorwaarden  </vt:lpstr>
      <vt:lpstr>Ga van start ! </vt:lpstr>
      <vt:lpstr>Bedankt!    s.c.dijkstra@amsterdamumc.nl  w.waterlander@amsterdamumc.nl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16.00 – 18.00: Onze ambitie</dc:title>
  <dc:creator>Waterlander, W.E. (Wilma)</dc:creator>
  <cp:lastModifiedBy>Désirée Stolker</cp:lastModifiedBy>
  <cp:revision>39</cp:revision>
  <dcterms:created xsi:type="dcterms:W3CDTF">2024-01-09T15:27:09Z</dcterms:created>
  <dcterms:modified xsi:type="dcterms:W3CDTF">2024-06-10T09:19:28Z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0x010100682A02EC953CB449B42EB12D52E13C18</vt:lpwstr>
  </property>
</Properties>
</file>